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9EA0A-6588-4732-B9C9-200A6424A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>
                <a:effectLst/>
              </a:rPr>
              <a:t>Albert Ellis' method of diagnostics and manifestation</a:t>
            </a:r>
            <a:br>
              <a:rPr lang="ru-RU" sz="4000" dirty="0">
                <a:effectLst/>
              </a:rPr>
            </a:br>
            <a:r>
              <a:rPr lang="ru-RU" sz="4000" b="1" dirty="0">
                <a:effectLst/>
              </a:rPr>
              <a:t> of irrational attitudes</a:t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0E04FD-E4D7-46DF-A742-E44C140A3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2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0DA404-A3AF-449D-BE19-CFDEE4FEC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31.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awful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fell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ill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illness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ended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32.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absolutely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everything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33.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strive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whatever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34.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easily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endure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unpleasant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unpleasant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acquaintances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35.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bosses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professors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DFA279-B8A7-4B99-A3C6-2A9BE491F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88388" y="408373"/>
            <a:ext cx="2538792" cy="5382827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920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E01346-8C12-4CC9-A9CD-D365E6383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36.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It's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terrible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badly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incorrectly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37.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definitely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shouldn't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mistakes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38.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39.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It's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unbearable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don't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40.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achievements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DB6223-8217-4EED-875A-275BC28A8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06144" y="417250"/>
            <a:ext cx="2521036" cy="5373950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452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EE6461-003C-48D9-BFE1-478198E50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41.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terrible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fail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42.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43.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definitely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44.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absolutely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45.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serious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emotional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self-esteem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decreases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314B19-B903-4274-B7E6-0084891D5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0" y="363984"/>
            <a:ext cx="2583180" cy="5427216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102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CC01D7-863F-495D-A81F-B9301BAF0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46.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disgusting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fails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loses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terrible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47.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reasons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shouldn't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mistakes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48.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doubt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49.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behave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differently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treat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acceptance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teach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studying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diligently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earning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83DF8B-D2A7-471A-847A-D94EAC9C2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45" y="372862"/>
            <a:ext cx="2600935" cy="5418338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61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51F01FA-D081-42E7-9438-041B88CF3D7A}"/>
              </a:ext>
            </a:extLst>
          </p:cNvPr>
          <p:cNvSpPr/>
          <p:nvPr/>
        </p:nvSpPr>
        <p:spPr>
          <a:xfrm>
            <a:off x="585925" y="568171"/>
            <a:ext cx="10360241" cy="3286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ey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A.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Ellis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ru-RU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– 1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1,4,13,17,20,22,25, 26,28,34,38,42, 46,49, assign 3 points for them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 – 2 points 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- 3 points,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1,4,13,17,20,22,25, 26,28,34,38,42, 46,49, assign 1 point for them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68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06AAE9-C44B-4A2C-9932-BDCEA5E0D33B}"/>
              </a:ext>
            </a:extLst>
          </p:cNvPr>
          <p:cNvSpPr/>
          <p:nvPr/>
        </p:nvSpPr>
        <p:spPr>
          <a:xfrm>
            <a:off x="488271" y="514905"/>
            <a:ext cx="10715347" cy="519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Ellis</a:t>
            </a:r>
            <a:r>
              <a:rPr lang="ru-RU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ru-RU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processing</a:t>
            </a:r>
            <a:r>
              <a:rPr lang="ru-RU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summarize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 1,6,11,16,21,26,31,36,41,46 belong to </a:t>
            </a:r>
            <a:r>
              <a:rPr lang="en-US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atastrophization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 2,7,12,17,22,27,32,37,42,47 belong to </a:t>
            </a:r>
            <a:r>
              <a:rPr lang="en-US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“Must in relation to yourself”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scale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 3,8,13,18,23,28,33,38,43,48 belong to </a:t>
            </a:r>
            <a:r>
              <a:rPr lang="en-US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“Must in relation to others”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scale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 5,10,15,20,25,30,35,40,45,50 belong to “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Self-esteem</a:t>
            </a:r>
            <a:r>
              <a:rPr lang="ru-RU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rationality</a:t>
            </a:r>
            <a:r>
              <a:rPr lang="ru-RU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4,9,14,19,24,29,34,39,44,49 belong to </a:t>
            </a:r>
            <a:r>
              <a:rPr lang="en-US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“Frustration tolerance”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scale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29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D8B9C5-451B-4B61-A0E1-5266AF800660}"/>
              </a:ext>
            </a:extLst>
          </p:cNvPr>
          <p:cNvSpPr/>
          <p:nvPr/>
        </p:nvSpPr>
        <p:spPr>
          <a:xfrm>
            <a:off x="381740" y="488272"/>
            <a:ext cx="11248008" cy="5745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Interpretation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decoding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Ellis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catastrophization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reflects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people's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perception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adverse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adverse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terrible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unbearable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otherwise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Indicators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absence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excessively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evaluative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traits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person's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frustration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tolerance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reflects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degree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tolerance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frustrations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resistance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degree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rationality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30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2873339-7FA8-40CE-B9DA-7CAE66789C8B}"/>
              </a:ext>
            </a:extLst>
          </p:cNvPr>
          <p:cNvSpPr/>
          <p:nvPr/>
        </p:nvSpPr>
        <p:spPr>
          <a:xfrm>
            <a:off x="781235" y="710214"/>
            <a:ext cx="10582182" cy="2825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Decoding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obtained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 than 15 points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You have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pronounced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irrational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irrational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 </a:t>
            </a:r>
            <a:r>
              <a:rPr lang="ru-RU" sz="28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irrational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6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757237E-199B-422A-AA5C-EEC4D8A71C04}"/>
              </a:ext>
            </a:extLst>
          </p:cNvPr>
          <p:cNvSpPr/>
          <p:nvPr/>
        </p:nvSpPr>
        <p:spPr>
          <a:xfrm>
            <a:off x="763480" y="585926"/>
            <a:ext cx="10582182" cy="401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Ellis's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consists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50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6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scales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basic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groups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irrational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attitudes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identified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catastrophization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evaluative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.</a:t>
            </a:r>
            <a:endParaRPr lang="ru-RU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D2520AD-7644-4175-A4DD-74A923B121CA}"/>
              </a:ext>
            </a:extLst>
          </p:cNvPr>
          <p:cNvSpPr/>
          <p:nvPr/>
        </p:nvSpPr>
        <p:spPr>
          <a:xfrm>
            <a:off x="745724" y="479395"/>
            <a:ext cx="10759736" cy="426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 manual.</a:t>
            </a: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Evaluate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statements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placing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selected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letter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front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corresponding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– I </a:t>
            </a:r>
            <a:r>
              <a:rPr lang="ru-RU" sz="32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endParaRPr lang="ru-RU" sz="3200" b="1" u="sng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 – I </a:t>
            </a:r>
            <a:r>
              <a:rPr lang="ru-RU" sz="32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</a:t>
            </a:r>
            <a:endParaRPr lang="ru-RU" sz="3200" b="1" u="sng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– I </a:t>
            </a:r>
            <a:r>
              <a:rPr lang="ru-RU" sz="32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</a:t>
            </a: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endParaRPr lang="ru-RU" sz="3200" b="1" u="sng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0551ED-89A8-430F-99AF-028879853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Dealing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frustrating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terrible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I'm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wrong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"I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shouldn't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."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undoubtedly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"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ignored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awkward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party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self-esteem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decreases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89C9B3-C75C-4F1D-8B11-3F888A902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23899" y="514905"/>
            <a:ext cx="2503281" cy="5276295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23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6FB3A6-76A8-4812-B675-327BFA72A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awful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definitely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competent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restrained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demands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bear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self-worth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908B0D-C027-4056-B046-FE0A2FF1B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0532" y="479394"/>
            <a:ext cx="2476648" cy="5311806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00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BD5166-7BAD-4048-91E8-2E2E0718C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badly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shouldn't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obvious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mistakes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promised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promises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14.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deal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stupidly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wildly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incorrectly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divided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E76938-C85C-4976-A557-5B17159AF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88388" y="435006"/>
            <a:ext cx="2538792" cy="5356194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88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BD075D-D911-4C2E-9DC8-BE808DACF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absolutely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terrible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happen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17.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18.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eventually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fulfill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can't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poor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achievements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20.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serious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mistakes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hurt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self-esteem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65FD8B-B9BD-4F5E-90CD-C2C0B6E75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68287" y="488272"/>
            <a:ext cx="2458893" cy="5302928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10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3D80F2-99AE-4182-A668-8108F543D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21.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terrible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win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favor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22.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achieve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 by any means.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23.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definitely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misbehave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24. I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can't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25.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disapproval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influence the way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A966A-2DDC-499C-8355-46CD6DBDF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08489" y="399495"/>
            <a:ext cx="2618691" cy="5391705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979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FA691F-86DE-4257-A12F-CB73B0077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26.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shame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terrible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serious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27.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definitely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28.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it's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okay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teenagers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behave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differently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waking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late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throwing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books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clothes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floor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29. I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can’t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30.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Anyone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constantly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sins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brings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evil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5069E7-3D89-4599-B332-96F42122C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06144" y="408373"/>
            <a:ext cx="2521036" cy="5382827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A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B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C – I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6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0C5252-DA87-47B9-B7AB-04FF5AABFFFD}"/>
</file>

<file path=customXml/itemProps2.xml><?xml version="1.0" encoding="utf-8"?>
<ds:datastoreItem xmlns:ds="http://schemas.openxmlformats.org/officeDocument/2006/customXml" ds:itemID="{2D92AA25-1113-4A1B-8927-CA83CE9CDD57}"/>
</file>

<file path=customXml/itemProps3.xml><?xml version="1.0" encoding="utf-8"?>
<ds:datastoreItem xmlns:ds="http://schemas.openxmlformats.org/officeDocument/2006/customXml" ds:itemID="{0F748D31-E3E5-4336-A923-0285EB2A82BF}"/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39</TotalTime>
  <Words>1556</Words>
  <Application>Microsoft Office PowerPoint</Application>
  <PresentationFormat>Широкоэкранный</PresentationFormat>
  <Paragraphs>110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Савон</vt:lpstr>
      <vt:lpstr>Albert Ellis' method of diagnostics and manifestation  of irrational attitudes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 Ellis' method of diagnostics and manifestation  of irrational attitudes</dc:title>
  <dc:creator>111</dc:creator>
  <cp:lastModifiedBy>111</cp:lastModifiedBy>
  <cp:revision>4</cp:revision>
  <dcterms:created xsi:type="dcterms:W3CDTF">2021-03-24T18:00:19Z</dcterms:created>
  <dcterms:modified xsi:type="dcterms:W3CDTF">2021-03-24T18:39:51Z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